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94" r:id="rId2"/>
    <p:sldId id="257" r:id="rId3"/>
    <p:sldId id="295" r:id="rId4"/>
    <p:sldId id="263" r:id="rId5"/>
    <p:sldId id="265" r:id="rId6"/>
    <p:sldId id="266" r:id="rId7"/>
    <p:sldId id="300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9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828AF-4F15-FF44-A096-F58C35EB3F06}" type="datetimeFigureOut">
              <a:rPr lang="en-US" smtClean="0"/>
              <a:t>5/7/16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A556C-2616-1F41-9D91-BB1B5108E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42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838" indent="-285707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2828" indent="-22856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99959" indent="-22856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090" indent="-22856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221" indent="-22856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352" indent="-22856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8483" indent="-22856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5615" indent="-22856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37E768E-0C89-C24E-93C6-D7FDDC004A82}" type="slidenum">
              <a:rPr lang="en-US" sz="1200" b="1"/>
              <a:pPr eaLnBrk="1" hangingPunct="1"/>
              <a:t>1</a:t>
            </a:fld>
            <a:endParaRPr lang="en-US" sz="1200" b="1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EACD95-0060-A444-8BA4-E5FBEB0A8D7E}" type="slidenum">
              <a:rPr lang="en-US"/>
              <a:pPr/>
              <a:t>7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696913"/>
            <a:ext cx="4572000" cy="3429000"/>
          </a:xfrm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8688" y="4349750"/>
            <a:ext cx="5000625" cy="4097338"/>
          </a:xfrm>
        </p:spPr>
        <p:txBody>
          <a:bodyPr/>
          <a:lstStyle/>
          <a:p>
            <a:pPr>
              <a:buFontTx/>
              <a:buChar char="•"/>
            </a:pPr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71FB-C410-D642-8E61-EF161BFE602B}" type="datetimeFigureOut">
              <a:rPr lang="en-US" smtClean="0"/>
              <a:t>5/7/16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29719-2D31-CE48-8324-0D4A681A6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57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71FB-C410-D642-8E61-EF161BFE602B}" type="datetimeFigureOut">
              <a:rPr lang="en-US" smtClean="0"/>
              <a:t>5/7/16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29719-2D31-CE48-8324-0D4A681A6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533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71FB-C410-D642-8E61-EF161BFE602B}" type="datetimeFigureOut">
              <a:rPr lang="en-US" smtClean="0"/>
              <a:t>5/7/16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29719-2D31-CE48-8324-0D4A681A6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076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4B4B9B2-612F-F142-A0DE-F47515BF67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26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71FB-C410-D642-8E61-EF161BFE602B}" type="datetimeFigureOut">
              <a:rPr lang="en-US" smtClean="0"/>
              <a:t>5/7/16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29719-2D31-CE48-8324-0D4A681A6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08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71FB-C410-D642-8E61-EF161BFE602B}" type="datetimeFigureOut">
              <a:rPr lang="en-US" smtClean="0"/>
              <a:t>5/7/16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29719-2D31-CE48-8324-0D4A681A6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44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71FB-C410-D642-8E61-EF161BFE602B}" type="datetimeFigureOut">
              <a:rPr lang="en-US" smtClean="0"/>
              <a:t>5/7/16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29719-2D31-CE48-8324-0D4A681A6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0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71FB-C410-D642-8E61-EF161BFE602B}" type="datetimeFigureOut">
              <a:rPr lang="en-US" smtClean="0"/>
              <a:t>5/7/16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29719-2D31-CE48-8324-0D4A681A6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812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71FB-C410-D642-8E61-EF161BFE602B}" type="datetimeFigureOut">
              <a:rPr lang="en-US" smtClean="0"/>
              <a:t>5/7/16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29719-2D31-CE48-8324-0D4A681A6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37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71FB-C410-D642-8E61-EF161BFE602B}" type="datetimeFigureOut">
              <a:rPr lang="en-US" smtClean="0"/>
              <a:t>5/7/16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29719-2D31-CE48-8324-0D4A681A6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0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71FB-C410-D642-8E61-EF161BFE602B}" type="datetimeFigureOut">
              <a:rPr lang="en-US" smtClean="0"/>
              <a:t>5/7/16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29719-2D31-CE48-8324-0D4A681A6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645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A71FB-C410-D642-8E61-EF161BFE602B}" type="datetimeFigureOut">
              <a:rPr lang="en-US" smtClean="0"/>
              <a:t>5/7/16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29719-2D31-CE48-8324-0D4A681A6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12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A71FB-C410-D642-8E61-EF161BFE602B}" type="datetimeFigureOut">
              <a:rPr lang="en-US" smtClean="0"/>
              <a:t>5/7/16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29719-2D31-CE48-8324-0D4A681A6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236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/>
          <a:lstStyle/>
          <a:p>
            <a:r>
              <a:rPr lang="en-US" sz="6600" dirty="0">
                <a:solidFill>
                  <a:srgbClr val="002060"/>
                </a:solidFill>
                <a:latin typeface="Arial" charset="0"/>
                <a:ea typeface="ＭＳ Ｐゴシック" charset="0"/>
                <a:cs typeface="ＭＳ Ｐゴシック" charset="0"/>
              </a:rPr>
              <a:t>OC </a:t>
            </a:r>
            <a:r>
              <a:rPr lang="en-US" sz="6600" dirty="0" smtClean="0">
                <a:solidFill>
                  <a:srgbClr val="002060"/>
                </a:solidFill>
                <a:latin typeface="Arial" charset="0"/>
                <a:ea typeface="ＭＳ Ｐゴシック" charset="0"/>
                <a:cs typeface="ＭＳ Ｐゴシック" charset="0"/>
              </a:rPr>
              <a:t>6443</a:t>
            </a:r>
            <a:endParaRPr lang="en-US" sz="6600" dirty="0">
              <a:solidFill>
                <a:srgbClr val="00206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447800"/>
            <a:ext cx="8915400" cy="1219200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sz="4400" dirty="0" smtClean="0">
                <a:solidFill>
                  <a:srgbClr val="002060"/>
                </a:solidFill>
              </a:rPr>
              <a:t>Change Leadership Methods and Models</a:t>
            </a:r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15363" name="Rectangle 2"/>
          <p:cNvSpPr txBox="1">
            <a:spLocks noChangeArrowheads="1"/>
          </p:cNvSpPr>
          <p:nvPr/>
        </p:nvSpPr>
        <p:spPr bwMode="auto">
          <a:xfrm>
            <a:off x="715838" y="4017852"/>
            <a:ext cx="7767782" cy="1657927"/>
          </a:xfrm>
          <a:prstGeom prst="rect">
            <a:avLst/>
          </a:prstGeom>
          <a:noFill/>
          <a:ln w="38100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3200" dirty="0">
                <a:solidFill>
                  <a:srgbClr val="800000"/>
                </a:solidFill>
              </a:rPr>
              <a:t>Leading Organizational and Community </a:t>
            </a:r>
            <a:r>
              <a:rPr lang="en-US" sz="3200" dirty="0" smtClean="0">
                <a:solidFill>
                  <a:srgbClr val="800000"/>
                </a:solidFill>
              </a:rPr>
              <a:t>Change; Complex Change </a:t>
            </a: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2286000"/>
            <a:ext cx="3352800" cy="1015663"/>
          </a:xfrm>
          <a:prstGeom prst="rect">
            <a:avLst/>
          </a:prstGeom>
          <a:noFill/>
          <a:ln w="38100"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6000" dirty="0">
                <a:solidFill>
                  <a:srgbClr val="C00000"/>
                </a:solidFill>
              </a:rPr>
              <a:t>Week 6</a:t>
            </a:r>
          </a:p>
        </p:txBody>
      </p:sp>
    </p:spTree>
    <p:extLst>
      <p:ext uri="{BB962C8B-B14F-4D97-AF65-F5344CB8AC3E}">
        <p14:creationId xmlns:p14="http://schemas.microsoft.com/office/powerpoint/2010/main" val="2255849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/>
              <a:t>CHANGE MANAGEMENT</a:t>
            </a:r>
          </a:p>
        </p:txBody>
      </p:sp>
    </p:spTree>
    <p:extLst>
      <p:ext uri="{BB962C8B-B14F-4D97-AF65-F5344CB8AC3E}">
        <p14:creationId xmlns:p14="http://schemas.microsoft.com/office/powerpoint/2010/main" val="98406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4944"/>
            <a:ext cx="8229600" cy="5501219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THAT WHICH GOT US WHERE WE ARE IS NOT VERY LIKELY TO GET US WHERE WE WANT TO GO</a:t>
            </a:r>
            <a:endParaRPr lang="en-US" dirty="0"/>
          </a:p>
          <a:p>
            <a:r>
              <a:rPr lang="en-US" dirty="0" smtClean="0">
                <a:latin typeface="+mn-lt"/>
              </a:rPr>
              <a:t>PEOPLE USUALLY SUPPORT IMPROVEMENT </a:t>
            </a:r>
            <a:endParaRPr lang="en-US" dirty="0"/>
          </a:p>
          <a:p>
            <a:pPr lvl="1"/>
            <a:r>
              <a:rPr lang="en-US" dirty="0" smtClean="0">
                <a:latin typeface="+mn-lt"/>
              </a:rPr>
              <a:t>IT</a:t>
            </a:r>
            <a:r>
              <a:rPr lang="ja-JP" altLang="en-US" dirty="0" smtClean="0">
                <a:latin typeface="+mn-lt"/>
              </a:rPr>
              <a:t>’</a:t>
            </a:r>
            <a:r>
              <a:rPr lang="en-US" dirty="0" smtClean="0">
                <a:latin typeface="+mn-lt"/>
              </a:rPr>
              <a:t>S CHANGE THEY DON</a:t>
            </a:r>
            <a:r>
              <a:rPr lang="ja-JP" altLang="en-US" dirty="0" smtClean="0">
                <a:latin typeface="+mn-lt"/>
              </a:rPr>
              <a:t>’</a:t>
            </a:r>
            <a:r>
              <a:rPr lang="en-US" dirty="0" smtClean="0">
                <a:latin typeface="+mn-lt"/>
              </a:rPr>
              <a:t>T LIKE! </a:t>
            </a:r>
          </a:p>
          <a:p>
            <a:r>
              <a:rPr lang="en-US" dirty="0" smtClean="0">
                <a:latin typeface="+mn-lt"/>
              </a:rPr>
              <a:t>PEOPLE USUALLY SUPPORT IMPROVEMENT</a:t>
            </a:r>
          </a:p>
          <a:p>
            <a:pPr lvl="1"/>
            <a:r>
              <a:rPr lang="en-US" dirty="0" smtClean="0">
                <a:latin typeface="+mn-lt"/>
              </a:rPr>
              <a:t>IT</a:t>
            </a:r>
            <a:r>
              <a:rPr lang="ja-JP" altLang="en-US" dirty="0" smtClean="0">
                <a:latin typeface="+mn-lt"/>
              </a:rPr>
              <a:t>’</a:t>
            </a:r>
            <a:r>
              <a:rPr lang="en-US" dirty="0" smtClean="0">
                <a:latin typeface="+mn-lt"/>
              </a:rPr>
              <a:t>S CHANGE THEY DON</a:t>
            </a:r>
            <a:r>
              <a:rPr lang="ja-JP" altLang="en-US" dirty="0" smtClean="0">
                <a:latin typeface="+mn-lt"/>
              </a:rPr>
              <a:t>’</a:t>
            </a:r>
            <a:r>
              <a:rPr lang="en-US" dirty="0" smtClean="0">
                <a:latin typeface="+mn-lt"/>
              </a:rPr>
              <a:t>T LIKE!</a:t>
            </a:r>
            <a:br>
              <a:rPr lang="en-US" dirty="0" smtClean="0">
                <a:latin typeface="+mn-lt"/>
              </a:rPr>
            </a:br>
            <a:endParaRPr lang="en-US" dirty="0" smtClean="0">
              <a:latin typeface="+mn-lt"/>
            </a:endParaRPr>
          </a:p>
          <a:p>
            <a:r>
              <a:rPr lang="ja-JP" altLang="en-US" dirty="0" smtClean="0">
                <a:latin typeface="+mn-lt"/>
              </a:rPr>
              <a:t>“</a:t>
            </a:r>
            <a:r>
              <a:rPr lang="en-US" dirty="0" smtClean="0">
                <a:latin typeface="+mn-lt"/>
              </a:rPr>
              <a:t>THERE IS NOTHING PERMANENT EXCEPT CHANGE</a:t>
            </a:r>
            <a:r>
              <a:rPr lang="ja-JP" altLang="en-US" dirty="0" smtClean="0">
                <a:latin typeface="+mn-lt"/>
              </a:rPr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275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Barriers to Change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do people resist change? </a:t>
            </a:r>
          </a:p>
          <a:p>
            <a:pPr lvl="1"/>
            <a:r>
              <a:rPr lang="en-US" dirty="0"/>
              <a:t>The status quo provides a certain comfort zone</a:t>
            </a:r>
          </a:p>
          <a:p>
            <a:pPr lvl="1"/>
            <a:r>
              <a:rPr lang="en-US" dirty="0"/>
              <a:t>Need for stability</a:t>
            </a:r>
          </a:p>
          <a:p>
            <a:pPr lvl="1"/>
            <a:r>
              <a:rPr lang="en-US" dirty="0"/>
              <a:t>Need for predictability</a:t>
            </a:r>
          </a:p>
          <a:p>
            <a:pPr lvl="1"/>
            <a:r>
              <a:rPr lang="en-US" dirty="0"/>
              <a:t>Fear of the unknown</a:t>
            </a:r>
          </a:p>
          <a:p>
            <a:pPr lvl="1"/>
            <a:r>
              <a:rPr lang="en-US" dirty="0"/>
              <a:t>Others???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796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26112" y="352792"/>
            <a:ext cx="7772400" cy="1189408"/>
          </a:xfrm>
        </p:spPr>
        <p:txBody>
          <a:bodyPr/>
          <a:lstStyle/>
          <a:p>
            <a:r>
              <a:rPr lang="en-US" dirty="0"/>
              <a:t>Tools to Facilitate Change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73703" y="1884911"/>
            <a:ext cx="8274703" cy="3525289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US" dirty="0">
                <a:solidFill>
                  <a:srgbClr val="800000"/>
                </a:solidFill>
              </a:rPr>
              <a:t> Managing Complex Change</a:t>
            </a:r>
          </a:p>
          <a:p>
            <a:pPr algn="l">
              <a:buFontTx/>
              <a:buChar char="•"/>
            </a:pPr>
            <a:r>
              <a:rPr lang="en-US" dirty="0">
                <a:solidFill>
                  <a:srgbClr val="800000"/>
                </a:solidFill>
              </a:rPr>
              <a:t> Force Field Analysis</a:t>
            </a:r>
          </a:p>
          <a:p>
            <a:pPr algn="l">
              <a:buFontTx/>
              <a:buChar char="•"/>
            </a:pPr>
            <a:r>
              <a:rPr lang="en-US" dirty="0">
                <a:solidFill>
                  <a:srgbClr val="800000"/>
                </a:solidFill>
              </a:rPr>
              <a:t> Consensus Building</a:t>
            </a:r>
          </a:p>
        </p:txBody>
      </p:sp>
    </p:spTree>
    <p:extLst>
      <p:ext uri="{BB962C8B-B14F-4D97-AF65-F5344CB8AC3E}">
        <p14:creationId xmlns:p14="http://schemas.microsoft.com/office/powerpoint/2010/main" val="385665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Management of Complex Change: Critical Components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800000"/>
                </a:solidFill>
              </a:rPr>
              <a:t>Vision </a:t>
            </a:r>
          </a:p>
          <a:p>
            <a:pPr lvl="1">
              <a:buFontTx/>
              <a:buNone/>
            </a:pPr>
            <a:r>
              <a:rPr lang="en-US" dirty="0">
                <a:solidFill>
                  <a:srgbClr val="800000"/>
                </a:solidFill>
              </a:rPr>
              <a:t>–Strategic Planning</a:t>
            </a:r>
          </a:p>
          <a:p>
            <a:r>
              <a:rPr lang="en-US" dirty="0">
                <a:solidFill>
                  <a:srgbClr val="800000"/>
                </a:solidFill>
              </a:rPr>
              <a:t>Skills</a:t>
            </a:r>
          </a:p>
          <a:p>
            <a:r>
              <a:rPr lang="en-US" dirty="0">
                <a:solidFill>
                  <a:srgbClr val="800000"/>
                </a:solidFill>
              </a:rPr>
              <a:t>Incentives</a:t>
            </a:r>
          </a:p>
          <a:p>
            <a:r>
              <a:rPr lang="en-US" dirty="0">
                <a:solidFill>
                  <a:srgbClr val="800000"/>
                </a:solidFill>
              </a:rPr>
              <a:t>Resources</a:t>
            </a:r>
          </a:p>
          <a:p>
            <a:r>
              <a:rPr lang="en-US" dirty="0">
                <a:solidFill>
                  <a:srgbClr val="800000"/>
                </a:solidFill>
              </a:rPr>
              <a:t>Action Plan</a:t>
            </a:r>
          </a:p>
        </p:txBody>
      </p:sp>
    </p:spTree>
    <p:extLst>
      <p:ext uri="{BB962C8B-B14F-4D97-AF65-F5344CB8AC3E}">
        <p14:creationId xmlns:p14="http://schemas.microsoft.com/office/powerpoint/2010/main" val="2264349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0"/>
            <a:ext cx="8229600" cy="1371600"/>
          </a:xfrm>
        </p:spPr>
        <p:txBody>
          <a:bodyPr/>
          <a:lstStyle/>
          <a:p>
            <a:r>
              <a:rPr lang="en-US"/>
              <a:t>Managing Complex Change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82588" y="1617663"/>
            <a:ext cx="785812" cy="4572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 dirty="0">
                <a:solidFill>
                  <a:schemeClr val="bg1"/>
                </a:solidFill>
                <a:latin typeface="Arial" charset="0"/>
              </a:rPr>
              <a:t>Vision Clear &amp; Communicated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325563" y="1617663"/>
            <a:ext cx="785812" cy="4572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Values </a:t>
            </a:r>
          </a:p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(Lived)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2268538" y="1617663"/>
            <a:ext cx="785812" cy="4572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Culture &amp; Alignment</a:t>
            </a: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3211513" y="1617663"/>
            <a:ext cx="785812" cy="457200"/>
          </a:xfrm>
          <a:prstGeom prst="rect">
            <a:avLst/>
          </a:prstGeom>
          <a:solidFill>
            <a:srgbClr val="66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Skills / </a:t>
            </a:r>
          </a:p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Abilities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156075" y="1617663"/>
            <a:ext cx="785813" cy="4572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Financial Incentives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5099050" y="1617663"/>
            <a:ext cx="785813" cy="4572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Resources</a:t>
            </a: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6042025" y="1617663"/>
            <a:ext cx="785813" cy="457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Action Plan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6986588" y="1617663"/>
            <a:ext cx="785812" cy="4572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Execution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1104900" y="1693863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044700" y="1693863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2984500" y="1693863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3932238" y="1693863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4881563" y="1693863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5815013" y="1693863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6759575" y="1693863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7735888" y="1693863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=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7923213" y="1693863"/>
            <a:ext cx="12207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 b="1"/>
              <a:t>Change</a:t>
            </a: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1325563" y="2154238"/>
            <a:ext cx="785812" cy="4572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Values </a:t>
            </a:r>
          </a:p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(Lived)</a:t>
            </a: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2268538" y="2154238"/>
            <a:ext cx="785812" cy="4572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Culture &amp; Alignment</a:t>
            </a:r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3211513" y="2154238"/>
            <a:ext cx="785812" cy="457200"/>
          </a:xfrm>
          <a:prstGeom prst="rect">
            <a:avLst/>
          </a:prstGeom>
          <a:solidFill>
            <a:srgbClr val="66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Skills / </a:t>
            </a:r>
          </a:p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Abilities</a:t>
            </a:r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4156075" y="2154238"/>
            <a:ext cx="785813" cy="4572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Financial Incentives</a:t>
            </a:r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5099050" y="2154238"/>
            <a:ext cx="785813" cy="4572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Resources</a:t>
            </a:r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6042025" y="2154238"/>
            <a:ext cx="785813" cy="457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Action Plan</a:t>
            </a: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6986588" y="2154238"/>
            <a:ext cx="785812" cy="4572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Execution</a:t>
            </a: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2044700" y="2230438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2984500" y="2230438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3932238" y="2230438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4881563" y="2230438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5815013" y="2230438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04" name="Text Box 32"/>
          <p:cNvSpPr txBox="1">
            <a:spLocks noChangeArrowheads="1"/>
          </p:cNvSpPr>
          <p:nvPr/>
        </p:nvSpPr>
        <p:spPr bwMode="auto">
          <a:xfrm>
            <a:off x="6759575" y="2230438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05" name="Text Box 33"/>
          <p:cNvSpPr txBox="1">
            <a:spLocks noChangeArrowheads="1"/>
          </p:cNvSpPr>
          <p:nvPr/>
        </p:nvSpPr>
        <p:spPr bwMode="auto">
          <a:xfrm>
            <a:off x="7735888" y="2230438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=</a:t>
            </a:r>
          </a:p>
        </p:txBody>
      </p:sp>
      <p:sp>
        <p:nvSpPr>
          <p:cNvPr id="3106" name="Text Box 34"/>
          <p:cNvSpPr txBox="1">
            <a:spLocks noChangeArrowheads="1"/>
          </p:cNvSpPr>
          <p:nvPr/>
        </p:nvSpPr>
        <p:spPr bwMode="auto">
          <a:xfrm>
            <a:off x="7923213" y="2243138"/>
            <a:ext cx="12207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 b="1"/>
              <a:t>Confusion</a:t>
            </a:r>
          </a:p>
        </p:txBody>
      </p:sp>
      <p:sp>
        <p:nvSpPr>
          <p:cNvPr id="3107" name="Rectangle 35"/>
          <p:cNvSpPr>
            <a:spLocks noChangeArrowheads="1"/>
          </p:cNvSpPr>
          <p:nvPr/>
        </p:nvSpPr>
        <p:spPr bwMode="auto">
          <a:xfrm>
            <a:off x="382588" y="2714625"/>
            <a:ext cx="785812" cy="4572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Vision Clear &amp; Communicated</a:t>
            </a:r>
          </a:p>
        </p:txBody>
      </p:sp>
      <p:sp>
        <p:nvSpPr>
          <p:cNvPr id="3108" name="Rectangle 36"/>
          <p:cNvSpPr>
            <a:spLocks noChangeArrowheads="1"/>
          </p:cNvSpPr>
          <p:nvPr/>
        </p:nvSpPr>
        <p:spPr bwMode="auto">
          <a:xfrm>
            <a:off x="2268538" y="2714625"/>
            <a:ext cx="785812" cy="4572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Culture &amp; Alignment</a:t>
            </a:r>
          </a:p>
        </p:txBody>
      </p:sp>
      <p:sp>
        <p:nvSpPr>
          <p:cNvPr id="3109" name="Rectangle 37"/>
          <p:cNvSpPr>
            <a:spLocks noChangeArrowheads="1"/>
          </p:cNvSpPr>
          <p:nvPr/>
        </p:nvSpPr>
        <p:spPr bwMode="auto">
          <a:xfrm>
            <a:off x="3211513" y="2714625"/>
            <a:ext cx="785812" cy="457200"/>
          </a:xfrm>
          <a:prstGeom prst="rect">
            <a:avLst/>
          </a:prstGeom>
          <a:solidFill>
            <a:srgbClr val="66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Skills / </a:t>
            </a:r>
          </a:p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Abilities</a:t>
            </a: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4156075" y="2714625"/>
            <a:ext cx="785813" cy="4572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Financial Incentives</a:t>
            </a:r>
          </a:p>
        </p:txBody>
      </p:sp>
      <p:sp>
        <p:nvSpPr>
          <p:cNvPr id="3111" name="Rectangle 39"/>
          <p:cNvSpPr>
            <a:spLocks noChangeArrowheads="1"/>
          </p:cNvSpPr>
          <p:nvPr/>
        </p:nvSpPr>
        <p:spPr bwMode="auto">
          <a:xfrm>
            <a:off x="5099050" y="2714625"/>
            <a:ext cx="785813" cy="4572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Resources</a:t>
            </a:r>
          </a:p>
        </p:txBody>
      </p:sp>
      <p:sp>
        <p:nvSpPr>
          <p:cNvPr id="3112" name="Rectangle 40"/>
          <p:cNvSpPr>
            <a:spLocks noChangeArrowheads="1"/>
          </p:cNvSpPr>
          <p:nvPr/>
        </p:nvSpPr>
        <p:spPr bwMode="auto">
          <a:xfrm>
            <a:off x="6042025" y="2714625"/>
            <a:ext cx="785813" cy="457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Action Plan</a:t>
            </a:r>
          </a:p>
        </p:txBody>
      </p:sp>
      <p:sp>
        <p:nvSpPr>
          <p:cNvPr id="3113" name="Rectangle 41"/>
          <p:cNvSpPr>
            <a:spLocks noChangeArrowheads="1"/>
          </p:cNvSpPr>
          <p:nvPr/>
        </p:nvSpPr>
        <p:spPr bwMode="auto">
          <a:xfrm>
            <a:off x="6986588" y="2714625"/>
            <a:ext cx="785812" cy="4572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Execution</a:t>
            </a:r>
          </a:p>
        </p:txBody>
      </p:sp>
      <p:sp>
        <p:nvSpPr>
          <p:cNvPr id="3114" name="Text Box 42"/>
          <p:cNvSpPr txBox="1">
            <a:spLocks noChangeArrowheads="1"/>
          </p:cNvSpPr>
          <p:nvPr/>
        </p:nvSpPr>
        <p:spPr bwMode="auto">
          <a:xfrm>
            <a:off x="1120775" y="2790825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-</a:t>
            </a:r>
          </a:p>
        </p:txBody>
      </p:sp>
      <p:sp>
        <p:nvSpPr>
          <p:cNvPr id="3115" name="Text Box 43"/>
          <p:cNvSpPr txBox="1">
            <a:spLocks noChangeArrowheads="1"/>
          </p:cNvSpPr>
          <p:nvPr/>
        </p:nvSpPr>
        <p:spPr bwMode="auto">
          <a:xfrm>
            <a:off x="2984500" y="2790825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16" name="Text Box 44"/>
          <p:cNvSpPr txBox="1">
            <a:spLocks noChangeArrowheads="1"/>
          </p:cNvSpPr>
          <p:nvPr/>
        </p:nvSpPr>
        <p:spPr bwMode="auto">
          <a:xfrm>
            <a:off x="3932238" y="2790825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17" name="Text Box 45"/>
          <p:cNvSpPr txBox="1">
            <a:spLocks noChangeArrowheads="1"/>
          </p:cNvSpPr>
          <p:nvPr/>
        </p:nvSpPr>
        <p:spPr bwMode="auto">
          <a:xfrm>
            <a:off x="4881563" y="2790825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18" name="Text Box 46"/>
          <p:cNvSpPr txBox="1">
            <a:spLocks noChangeArrowheads="1"/>
          </p:cNvSpPr>
          <p:nvPr/>
        </p:nvSpPr>
        <p:spPr bwMode="auto">
          <a:xfrm>
            <a:off x="5815013" y="2790825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19" name="Text Box 47"/>
          <p:cNvSpPr txBox="1">
            <a:spLocks noChangeArrowheads="1"/>
          </p:cNvSpPr>
          <p:nvPr/>
        </p:nvSpPr>
        <p:spPr bwMode="auto">
          <a:xfrm>
            <a:off x="6759575" y="2790825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20" name="Text Box 48"/>
          <p:cNvSpPr txBox="1">
            <a:spLocks noChangeArrowheads="1"/>
          </p:cNvSpPr>
          <p:nvPr/>
        </p:nvSpPr>
        <p:spPr bwMode="auto">
          <a:xfrm>
            <a:off x="7735888" y="2790825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=</a:t>
            </a:r>
          </a:p>
        </p:txBody>
      </p:sp>
      <p:sp>
        <p:nvSpPr>
          <p:cNvPr id="3121" name="Text Box 49"/>
          <p:cNvSpPr txBox="1">
            <a:spLocks noChangeArrowheads="1"/>
          </p:cNvSpPr>
          <p:nvPr/>
        </p:nvSpPr>
        <p:spPr bwMode="auto">
          <a:xfrm>
            <a:off x="7923213" y="2794000"/>
            <a:ext cx="12207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 b="1"/>
              <a:t>Cynicism</a:t>
            </a:r>
          </a:p>
        </p:txBody>
      </p:sp>
      <p:sp>
        <p:nvSpPr>
          <p:cNvPr id="3122" name="Rectangle 50"/>
          <p:cNvSpPr>
            <a:spLocks noChangeArrowheads="1"/>
          </p:cNvSpPr>
          <p:nvPr/>
        </p:nvSpPr>
        <p:spPr bwMode="auto">
          <a:xfrm>
            <a:off x="382588" y="3276600"/>
            <a:ext cx="785812" cy="4572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Vision Clear &amp; Communicated</a:t>
            </a:r>
          </a:p>
        </p:txBody>
      </p:sp>
      <p:sp>
        <p:nvSpPr>
          <p:cNvPr id="3123" name="Rectangle 51"/>
          <p:cNvSpPr>
            <a:spLocks noChangeArrowheads="1"/>
          </p:cNvSpPr>
          <p:nvPr/>
        </p:nvSpPr>
        <p:spPr bwMode="auto">
          <a:xfrm>
            <a:off x="1325563" y="3276600"/>
            <a:ext cx="785812" cy="4572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Values </a:t>
            </a:r>
          </a:p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(Lived)</a:t>
            </a:r>
          </a:p>
        </p:txBody>
      </p:sp>
      <p:sp>
        <p:nvSpPr>
          <p:cNvPr id="3124" name="Rectangle 52"/>
          <p:cNvSpPr>
            <a:spLocks noChangeArrowheads="1"/>
          </p:cNvSpPr>
          <p:nvPr/>
        </p:nvSpPr>
        <p:spPr bwMode="auto">
          <a:xfrm>
            <a:off x="3211513" y="3276600"/>
            <a:ext cx="785812" cy="457200"/>
          </a:xfrm>
          <a:prstGeom prst="rect">
            <a:avLst/>
          </a:prstGeom>
          <a:solidFill>
            <a:srgbClr val="66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Skills / </a:t>
            </a:r>
          </a:p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Abilities</a:t>
            </a:r>
          </a:p>
        </p:txBody>
      </p:sp>
      <p:sp>
        <p:nvSpPr>
          <p:cNvPr id="3125" name="Rectangle 53"/>
          <p:cNvSpPr>
            <a:spLocks noChangeArrowheads="1"/>
          </p:cNvSpPr>
          <p:nvPr/>
        </p:nvSpPr>
        <p:spPr bwMode="auto">
          <a:xfrm>
            <a:off x="4156075" y="3276600"/>
            <a:ext cx="785813" cy="4572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Financial Incentives</a:t>
            </a:r>
          </a:p>
        </p:txBody>
      </p:sp>
      <p:sp>
        <p:nvSpPr>
          <p:cNvPr id="3126" name="Rectangle 54"/>
          <p:cNvSpPr>
            <a:spLocks noChangeArrowheads="1"/>
          </p:cNvSpPr>
          <p:nvPr/>
        </p:nvSpPr>
        <p:spPr bwMode="auto">
          <a:xfrm>
            <a:off x="5099050" y="3276600"/>
            <a:ext cx="785813" cy="4572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Resources</a:t>
            </a:r>
          </a:p>
        </p:txBody>
      </p:sp>
      <p:sp>
        <p:nvSpPr>
          <p:cNvPr id="3127" name="Rectangle 55"/>
          <p:cNvSpPr>
            <a:spLocks noChangeArrowheads="1"/>
          </p:cNvSpPr>
          <p:nvPr/>
        </p:nvSpPr>
        <p:spPr bwMode="auto">
          <a:xfrm>
            <a:off x="6042025" y="3276600"/>
            <a:ext cx="785813" cy="457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Action Plan</a:t>
            </a:r>
          </a:p>
        </p:txBody>
      </p:sp>
      <p:sp>
        <p:nvSpPr>
          <p:cNvPr id="3128" name="Rectangle 56"/>
          <p:cNvSpPr>
            <a:spLocks noChangeArrowheads="1"/>
          </p:cNvSpPr>
          <p:nvPr/>
        </p:nvSpPr>
        <p:spPr bwMode="auto">
          <a:xfrm>
            <a:off x="6986588" y="3276600"/>
            <a:ext cx="785812" cy="4572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Execution</a:t>
            </a:r>
          </a:p>
        </p:txBody>
      </p:sp>
      <p:sp>
        <p:nvSpPr>
          <p:cNvPr id="3129" name="Text Box 57"/>
          <p:cNvSpPr txBox="1">
            <a:spLocks noChangeArrowheads="1"/>
          </p:cNvSpPr>
          <p:nvPr/>
        </p:nvSpPr>
        <p:spPr bwMode="auto">
          <a:xfrm>
            <a:off x="1104900" y="3352800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30" name="Text Box 58"/>
          <p:cNvSpPr txBox="1">
            <a:spLocks noChangeArrowheads="1"/>
          </p:cNvSpPr>
          <p:nvPr/>
        </p:nvSpPr>
        <p:spPr bwMode="auto">
          <a:xfrm>
            <a:off x="2060575" y="3352800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-</a:t>
            </a:r>
          </a:p>
        </p:txBody>
      </p:sp>
      <p:sp>
        <p:nvSpPr>
          <p:cNvPr id="3131" name="Text Box 59"/>
          <p:cNvSpPr txBox="1">
            <a:spLocks noChangeArrowheads="1"/>
          </p:cNvSpPr>
          <p:nvPr/>
        </p:nvSpPr>
        <p:spPr bwMode="auto">
          <a:xfrm>
            <a:off x="3932238" y="3352800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32" name="Text Box 60"/>
          <p:cNvSpPr txBox="1">
            <a:spLocks noChangeArrowheads="1"/>
          </p:cNvSpPr>
          <p:nvPr/>
        </p:nvSpPr>
        <p:spPr bwMode="auto">
          <a:xfrm>
            <a:off x="4881563" y="3352800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33" name="Text Box 61"/>
          <p:cNvSpPr txBox="1">
            <a:spLocks noChangeArrowheads="1"/>
          </p:cNvSpPr>
          <p:nvPr/>
        </p:nvSpPr>
        <p:spPr bwMode="auto">
          <a:xfrm>
            <a:off x="5815013" y="3352800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34" name="Text Box 62"/>
          <p:cNvSpPr txBox="1">
            <a:spLocks noChangeArrowheads="1"/>
          </p:cNvSpPr>
          <p:nvPr/>
        </p:nvSpPr>
        <p:spPr bwMode="auto">
          <a:xfrm>
            <a:off x="6759575" y="3352800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35" name="Text Box 63"/>
          <p:cNvSpPr txBox="1">
            <a:spLocks noChangeArrowheads="1"/>
          </p:cNvSpPr>
          <p:nvPr/>
        </p:nvSpPr>
        <p:spPr bwMode="auto">
          <a:xfrm>
            <a:off x="7735888" y="3352800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=</a:t>
            </a:r>
          </a:p>
        </p:txBody>
      </p:sp>
      <p:sp>
        <p:nvSpPr>
          <p:cNvPr id="3136" name="Text Box 64"/>
          <p:cNvSpPr txBox="1">
            <a:spLocks noChangeArrowheads="1"/>
          </p:cNvSpPr>
          <p:nvPr/>
        </p:nvSpPr>
        <p:spPr bwMode="auto">
          <a:xfrm>
            <a:off x="7923213" y="3343275"/>
            <a:ext cx="14112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 b="1"/>
              <a:t>Resistance</a:t>
            </a:r>
          </a:p>
        </p:txBody>
      </p:sp>
      <p:sp>
        <p:nvSpPr>
          <p:cNvPr id="3137" name="Rectangle 65"/>
          <p:cNvSpPr>
            <a:spLocks noChangeArrowheads="1"/>
          </p:cNvSpPr>
          <p:nvPr/>
        </p:nvSpPr>
        <p:spPr bwMode="auto">
          <a:xfrm>
            <a:off x="382588" y="3825875"/>
            <a:ext cx="785812" cy="4572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Vision Clear &amp; Communicated</a:t>
            </a:r>
          </a:p>
        </p:txBody>
      </p:sp>
      <p:sp>
        <p:nvSpPr>
          <p:cNvPr id="3138" name="Rectangle 66"/>
          <p:cNvSpPr>
            <a:spLocks noChangeArrowheads="1"/>
          </p:cNvSpPr>
          <p:nvPr/>
        </p:nvSpPr>
        <p:spPr bwMode="auto">
          <a:xfrm>
            <a:off x="1325563" y="3825875"/>
            <a:ext cx="785812" cy="4572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Values </a:t>
            </a:r>
          </a:p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(Lived)</a:t>
            </a:r>
          </a:p>
        </p:txBody>
      </p:sp>
      <p:sp>
        <p:nvSpPr>
          <p:cNvPr id="3139" name="Rectangle 67"/>
          <p:cNvSpPr>
            <a:spLocks noChangeArrowheads="1"/>
          </p:cNvSpPr>
          <p:nvPr/>
        </p:nvSpPr>
        <p:spPr bwMode="auto">
          <a:xfrm>
            <a:off x="2268538" y="3825875"/>
            <a:ext cx="785812" cy="4572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Culture &amp; Alignment</a:t>
            </a:r>
          </a:p>
        </p:txBody>
      </p:sp>
      <p:sp>
        <p:nvSpPr>
          <p:cNvPr id="3140" name="Rectangle 68"/>
          <p:cNvSpPr>
            <a:spLocks noChangeArrowheads="1"/>
          </p:cNvSpPr>
          <p:nvPr/>
        </p:nvSpPr>
        <p:spPr bwMode="auto">
          <a:xfrm>
            <a:off x="4156075" y="3825875"/>
            <a:ext cx="785813" cy="4572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Financial Incentives</a:t>
            </a:r>
          </a:p>
        </p:txBody>
      </p:sp>
      <p:sp>
        <p:nvSpPr>
          <p:cNvPr id="3141" name="Rectangle 69"/>
          <p:cNvSpPr>
            <a:spLocks noChangeArrowheads="1"/>
          </p:cNvSpPr>
          <p:nvPr/>
        </p:nvSpPr>
        <p:spPr bwMode="auto">
          <a:xfrm>
            <a:off x="5099050" y="3825875"/>
            <a:ext cx="785813" cy="4572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Resources</a:t>
            </a:r>
          </a:p>
        </p:txBody>
      </p:sp>
      <p:sp>
        <p:nvSpPr>
          <p:cNvPr id="3142" name="Rectangle 70"/>
          <p:cNvSpPr>
            <a:spLocks noChangeArrowheads="1"/>
          </p:cNvSpPr>
          <p:nvPr/>
        </p:nvSpPr>
        <p:spPr bwMode="auto">
          <a:xfrm>
            <a:off x="6042025" y="3825875"/>
            <a:ext cx="785813" cy="457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Action Plan</a:t>
            </a:r>
          </a:p>
        </p:txBody>
      </p:sp>
      <p:sp>
        <p:nvSpPr>
          <p:cNvPr id="3143" name="Rectangle 71"/>
          <p:cNvSpPr>
            <a:spLocks noChangeArrowheads="1"/>
          </p:cNvSpPr>
          <p:nvPr/>
        </p:nvSpPr>
        <p:spPr bwMode="auto">
          <a:xfrm>
            <a:off x="6986588" y="3825875"/>
            <a:ext cx="785812" cy="4572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Execution</a:t>
            </a:r>
          </a:p>
        </p:txBody>
      </p:sp>
      <p:sp>
        <p:nvSpPr>
          <p:cNvPr id="3144" name="Text Box 72"/>
          <p:cNvSpPr txBox="1">
            <a:spLocks noChangeArrowheads="1"/>
          </p:cNvSpPr>
          <p:nvPr/>
        </p:nvSpPr>
        <p:spPr bwMode="auto">
          <a:xfrm>
            <a:off x="1104900" y="3902075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45" name="Text Box 73"/>
          <p:cNvSpPr txBox="1">
            <a:spLocks noChangeArrowheads="1"/>
          </p:cNvSpPr>
          <p:nvPr/>
        </p:nvSpPr>
        <p:spPr bwMode="auto">
          <a:xfrm>
            <a:off x="2044700" y="3902075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46" name="Text Box 74"/>
          <p:cNvSpPr txBox="1">
            <a:spLocks noChangeArrowheads="1"/>
          </p:cNvSpPr>
          <p:nvPr/>
        </p:nvSpPr>
        <p:spPr bwMode="auto">
          <a:xfrm>
            <a:off x="3000375" y="3902075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-</a:t>
            </a:r>
          </a:p>
        </p:txBody>
      </p:sp>
      <p:sp>
        <p:nvSpPr>
          <p:cNvPr id="3147" name="Text Box 75"/>
          <p:cNvSpPr txBox="1">
            <a:spLocks noChangeArrowheads="1"/>
          </p:cNvSpPr>
          <p:nvPr/>
        </p:nvSpPr>
        <p:spPr bwMode="auto">
          <a:xfrm>
            <a:off x="4881563" y="3902075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48" name="Text Box 76"/>
          <p:cNvSpPr txBox="1">
            <a:spLocks noChangeArrowheads="1"/>
          </p:cNvSpPr>
          <p:nvPr/>
        </p:nvSpPr>
        <p:spPr bwMode="auto">
          <a:xfrm>
            <a:off x="5815013" y="3902075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49" name="Text Box 77"/>
          <p:cNvSpPr txBox="1">
            <a:spLocks noChangeArrowheads="1"/>
          </p:cNvSpPr>
          <p:nvPr/>
        </p:nvSpPr>
        <p:spPr bwMode="auto">
          <a:xfrm>
            <a:off x="6759575" y="3902075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50" name="Text Box 78"/>
          <p:cNvSpPr txBox="1">
            <a:spLocks noChangeArrowheads="1"/>
          </p:cNvSpPr>
          <p:nvPr/>
        </p:nvSpPr>
        <p:spPr bwMode="auto">
          <a:xfrm>
            <a:off x="7735888" y="3902075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=</a:t>
            </a:r>
          </a:p>
        </p:txBody>
      </p:sp>
      <p:sp>
        <p:nvSpPr>
          <p:cNvPr id="3151" name="Text Box 79"/>
          <p:cNvSpPr txBox="1">
            <a:spLocks noChangeArrowheads="1"/>
          </p:cNvSpPr>
          <p:nvPr/>
        </p:nvSpPr>
        <p:spPr bwMode="auto">
          <a:xfrm>
            <a:off x="7923213" y="3894138"/>
            <a:ext cx="12207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 b="1"/>
              <a:t>Anxiety</a:t>
            </a:r>
          </a:p>
        </p:txBody>
      </p:sp>
      <p:sp>
        <p:nvSpPr>
          <p:cNvPr id="3152" name="Rectangle 80"/>
          <p:cNvSpPr>
            <a:spLocks noChangeArrowheads="1"/>
          </p:cNvSpPr>
          <p:nvPr/>
        </p:nvSpPr>
        <p:spPr bwMode="auto">
          <a:xfrm>
            <a:off x="382588" y="4373563"/>
            <a:ext cx="785812" cy="4572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Vision Clear &amp; Communicated</a:t>
            </a:r>
          </a:p>
        </p:txBody>
      </p:sp>
      <p:sp>
        <p:nvSpPr>
          <p:cNvPr id="3153" name="Rectangle 81"/>
          <p:cNvSpPr>
            <a:spLocks noChangeArrowheads="1"/>
          </p:cNvSpPr>
          <p:nvPr/>
        </p:nvSpPr>
        <p:spPr bwMode="auto">
          <a:xfrm>
            <a:off x="1325563" y="4373563"/>
            <a:ext cx="785812" cy="4572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Values </a:t>
            </a:r>
          </a:p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(Lived)</a:t>
            </a:r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auto">
          <a:xfrm>
            <a:off x="2268538" y="4373563"/>
            <a:ext cx="785812" cy="4572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Culture &amp; Alignment</a:t>
            </a:r>
          </a:p>
        </p:txBody>
      </p:sp>
      <p:sp>
        <p:nvSpPr>
          <p:cNvPr id="3155" name="Rectangle 83"/>
          <p:cNvSpPr>
            <a:spLocks noChangeArrowheads="1"/>
          </p:cNvSpPr>
          <p:nvPr/>
        </p:nvSpPr>
        <p:spPr bwMode="auto">
          <a:xfrm>
            <a:off x="3211513" y="4373563"/>
            <a:ext cx="785812" cy="457200"/>
          </a:xfrm>
          <a:prstGeom prst="rect">
            <a:avLst/>
          </a:prstGeom>
          <a:solidFill>
            <a:srgbClr val="66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Skills / </a:t>
            </a:r>
          </a:p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Abilities</a:t>
            </a:r>
          </a:p>
        </p:txBody>
      </p:sp>
      <p:sp>
        <p:nvSpPr>
          <p:cNvPr id="3156" name="Rectangle 84"/>
          <p:cNvSpPr>
            <a:spLocks noChangeArrowheads="1"/>
          </p:cNvSpPr>
          <p:nvPr/>
        </p:nvSpPr>
        <p:spPr bwMode="auto">
          <a:xfrm>
            <a:off x="5099050" y="4373563"/>
            <a:ext cx="785813" cy="4572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Resources</a:t>
            </a:r>
          </a:p>
        </p:txBody>
      </p:sp>
      <p:sp>
        <p:nvSpPr>
          <p:cNvPr id="3157" name="Rectangle 85"/>
          <p:cNvSpPr>
            <a:spLocks noChangeArrowheads="1"/>
          </p:cNvSpPr>
          <p:nvPr/>
        </p:nvSpPr>
        <p:spPr bwMode="auto">
          <a:xfrm>
            <a:off x="6042025" y="4373563"/>
            <a:ext cx="785813" cy="457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Action Plan</a:t>
            </a:r>
          </a:p>
        </p:txBody>
      </p:sp>
      <p:sp>
        <p:nvSpPr>
          <p:cNvPr id="3158" name="Rectangle 86"/>
          <p:cNvSpPr>
            <a:spLocks noChangeArrowheads="1"/>
          </p:cNvSpPr>
          <p:nvPr/>
        </p:nvSpPr>
        <p:spPr bwMode="auto">
          <a:xfrm>
            <a:off x="6986588" y="4373563"/>
            <a:ext cx="785812" cy="4572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Execution</a:t>
            </a:r>
          </a:p>
        </p:txBody>
      </p:sp>
      <p:sp>
        <p:nvSpPr>
          <p:cNvPr id="3159" name="Text Box 87"/>
          <p:cNvSpPr txBox="1">
            <a:spLocks noChangeArrowheads="1"/>
          </p:cNvSpPr>
          <p:nvPr/>
        </p:nvSpPr>
        <p:spPr bwMode="auto">
          <a:xfrm>
            <a:off x="1104900" y="4449763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60" name="Text Box 88"/>
          <p:cNvSpPr txBox="1">
            <a:spLocks noChangeArrowheads="1"/>
          </p:cNvSpPr>
          <p:nvPr/>
        </p:nvSpPr>
        <p:spPr bwMode="auto">
          <a:xfrm>
            <a:off x="2044700" y="4449763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61" name="Text Box 89"/>
          <p:cNvSpPr txBox="1">
            <a:spLocks noChangeArrowheads="1"/>
          </p:cNvSpPr>
          <p:nvPr/>
        </p:nvSpPr>
        <p:spPr bwMode="auto">
          <a:xfrm>
            <a:off x="2984500" y="4449763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62" name="Text Box 90"/>
          <p:cNvSpPr txBox="1">
            <a:spLocks noChangeArrowheads="1"/>
          </p:cNvSpPr>
          <p:nvPr/>
        </p:nvSpPr>
        <p:spPr bwMode="auto">
          <a:xfrm>
            <a:off x="3948113" y="4449763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-</a:t>
            </a:r>
          </a:p>
        </p:txBody>
      </p:sp>
      <p:sp>
        <p:nvSpPr>
          <p:cNvPr id="3163" name="Text Box 91"/>
          <p:cNvSpPr txBox="1">
            <a:spLocks noChangeArrowheads="1"/>
          </p:cNvSpPr>
          <p:nvPr/>
        </p:nvSpPr>
        <p:spPr bwMode="auto">
          <a:xfrm>
            <a:off x="5815013" y="4449763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64" name="Text Box 92"/>
          <p:cNvSpPr txBox="1">
            <a:spLocks noChangeArrowheads="1"/>
          </p:cNvSpPr>
          <p:nvPr/>
        </p:nvSpPr>
        <p:spPr bwMode="auto">
          <a:xfrm>
            <a:off x="6759575" y="4449763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65" name="Text Box 93"/>
          <p:cNvSpPr txBox="1">
            <a:spLocks noChangeArrowheads="1"/>
          </p:cNvSpPr>
          <p:nvPr/>
        </p:nvSpPr>
        <p:spPr bwMode="auto">
          <a:xfrm>
            <a:off x="7735888" y="4449763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=</a:t>
            </a:r>
          </a:p>
        </p:txBody>
      </p:sp>
      <p:sp>
        <p:nvSpPr>
          <p:cNvPr id="3166" name="Text Box 94"/>
          <p:cNvSpPr txBox="1">
            <a:spLocks noChangeArrowheads="1"/>
          </p:cNvSpPr>
          <p:nvPr/>
        </p:nvSpPr>
        <p:spPr bwMode="auto">
          <a:xfrm>
            <a:off x="7923213" y="4445000"/>
            <a:ext cx="12207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 b="1"/>
              <a:t>Crawl</a:t>
            </a:r>
          </a:p>
        </p:txBody>
      </p:sp>
      <p:sp>
        <p:nvSpPr>
          <p:cNvPr id="3167" name="Rectangle 95"/>
          <p:cNvSpPr>
            <a:spLocks noChangeArrowheads="1"/>
          </p:cNvSpPr>
          <p:nvPr/>
        </p:nvSpPr>
        <p:spPr bwMode="auto">
          <a:xfrm>
            <a:off x="382588" y="4922838"/>
            <a:ext cx="785812" cy="4572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Vision Clear &amp; Communicated</a:t>
            </a:r>
          </a:p>
        </p:txBody>
      </p:sp>
      <p:sp>
        <p:nvSpPr>
          <p:cNvPr id="3168" name="Rectangle 96"/>
          <p:cNvSpPr>
            <a:spLocks noChangeArrowheads="1"/>
          </p:cNvSpPr>
          <p:nvPr/>
        </p:nvSpPr>
        <p:spPr bwMode="auto">
          <a:xfrm>
            <a:off x="1325563" y="4922838"/>
            <a:ext cx="785812" cy="4572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Values </a:t>
            </a:r>
          </a:p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(Lived)</a:t>
            </a:r>
          </a:p>
        </p:txBody>
      </p:sp>
      <p:sp>
        <p:nvSpPr>
          <p:cNvPr id="3169" name="Rectangle 97"/>
          <p:cNvSpPr>
            <a:spLocks noChangeArrowheads="1"/>
          </p:cNvSpPr>
          <p:nvPr/>
        </p:nvSpPr>
        <p:spPr bwMode="auto">
          <a:xfrm>
            <a:off x="2268538" y="4922838"/>
            <a:ext cx="785812" cy="4572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Culture &amp; Alignment</a:t>
            </a:r>
          </a:p>
        </p:txBody>
      </p:sp>
      <p:sp>
        <p:nvSpPr>
          <p:cNvPr id="3170" name="Rectangle 98"/>
          <p:cNvSpPr>
            <a:spLocks noChangeArrowheads="1"/>
          </p:cNvSpPr>
          <p:nvPr/>
        </p:nvSpPr>
        <p:spPr bwMode="auto">
          <a:xfrm>
            <a:off x="3211513" y="4922838"/>
            <a:ext cx="785812" cy="457200"/>
          </a:xfrm>
          <a:prstGeom prst="rect">
            <a:avLst/>
          </a:prstGeom>
          <a:solidFill>
            <a:srgbClr val="66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Skills / </a:t>
            </a:r>
          </a:p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Abilities</a:t>
            </a:r>
          </a:p>
        </p:txBody>
      </p:sp>
      <p:sp>
        <p:nvSpPr>
          <p:cNvPr id="3171" name="Rectangle 99"/>
          <p:cNvSpPr>
            <a:spLocks noChangeArrowheads="1"/>
          </p:cNvSpPr>
          <p:nvPr/>
        </p:nvSpPr>
        <p:spPr bwMode="auto">
          <a:xfrm>
            <a:off x="4156075" y="4922838"/>
            <a:ext cx="785813" cy="4572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Financial Incentives</a:t>
            </a:r>
          </a:p>
        </p:txBody>
      </p:sp>
      <p:sp>
        <p:nvSpPr>
          <p:cNvPr id="3172" name="Rectangle 100"/>
          <p:cNvSpPr>
            <a:spLocks noChangeArrowheads="1"/>
          </p:cNvSpPr>
          <p:nvPr/>
        </p:nvSpPr>
        <p:spPr bwMode="auto">
          <a:xfrm>
            <a:off x="6042025" y="4922838"/>
            <a:ext cx="785813" cy="457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Action Plan</a:t>
            </a:r>
          </a:p>
        </p:txBody>
      </p:sp>
      <p:sp>
        <p:nvSpPr>
          <p:cNvPr id="3173" name="Rectangle 101"/>
          <p:cNvSpPr>
            <a:spLocks noChangeArrowheads="1"/>
          </p:cNvSpPr>
          <p:nvPr/>
        </p:nvSpPr>
        <p:spPr bwMode="auto">
          <a:xfrm>
            <a:off x="6986588" y="4922838"/>
            <a:ext cx="785812" cy="4572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Execution</a:t>
            </a:r>
          </a:p>
        </p:txBody>
      </p:sp>
      <p:sp>
        <p:nvSpPr>
          <p:cNvPr id="3174" name="Text Box 102"/>
          <p:cNvSpPr txBox="1">
            <a:spLocks noChangeArrowheads="1"/>
          </p:cNvSpPr>
          <p:nvPr/>
        </p:nvSpPr>
        <p:spPr bwMode="auto">
          <a:xfrm>
            <a:off x="1104900" y="4999038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75" name="Text Box 103"/>
          <p:cNvSpPr txBox="1">
            <a:spLocks noChangeArrowheads="1"/>
          </p:cNvSpPr>
          <p:nvPr/>
        </p:nvSpPr>
        <p:spPr bwMode="auto">
          <a:xfrm>
            <a:off x="2044700" y="4999038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76" name="Text Box 104"/>
          <p:cNvSpPr txBox="1">
            <a:spLocks noChangeArrowheads="1"/>
          </p:cNvSpPr>
          <p:nvPr/>
        </p:nvSpPr>
        <p:spPr bwMode="auto">
          <a:xfrm>
            <a:off x="2984500" y="4999038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77" name="Text Box 105"/>
          <p:cNvSpPr txBox="1">
            <a:spLocks noChangeArrowheads="1"/>
          </p:cNvSpPr>
          <p:nvPr/>
        </p:nvSpPr>
        <p:spPr bwMode="auto">
          <a:xfrm>
            <a:off x="3932238" y="4999038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78" name="Text Box 106"/>
          <p:cNvSpPr txBox="1">
            <a:spLocks noChangeArrowheads="1"/>
          </p:cNvSpPr>
          <p:nvPr/>
        </p:nvSpPr>
        <p:spPr bwMode="auto">
          <a:xfrm>
            <a:off x="4897438" y="4999038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-</a:t>
            </a:r>
          </a:p>
        </p:txBody>
      </p:sp>
      <p:sp>
        <p:nvSpPr>
          <p:cNvPr id="3179" name="Text Box 107"/>
          <p:cNvSpPr txBox="1">
            <a:spLocks noChangeArrowheads="1"/>
          </p:cNvSpPr>
          <p:nvPr/>
        </p:nvSpPr>
        <p:spPr bwMode="auto">
          <a:xfrm>
            <a:off x="6759575" y="4999038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80" name="Text Box 108"/>
          <p:cNvSpPr txBox="1">
            <a:spLocks noChangeArrowheads="1"/>
          </p:cNvSpPr>
          <p:nvPr/>
        </p:nvSpPr>
        <p:spPr bwMode="auto">
          <a:xfrm>
            <a:off x="7735888" y="4999038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=</a:t>
            </a:r>
          </a:p>
        </p:txBody>
      </p:sp>
      <p:sp>
        <p:nvSpPr>
          <p:cNvPr id="3181" name="Text Box 109"/>
          <p:cNvSpPr txBox="1">
            <a:spLocks noChangeArrowheads="1"/>
          </p:cNvSpPr>
          <p:nvPr/>
        </p:nvSpPr>
        <p:spPr bwMode="auto">
          <a:xfrm>
            <a:off x="7923213" y="4994275"/>
            <a:ext cx="12207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 b="1"/>
              <a:t>Frustration</a:t>
            </a:r>
          </a:p>
        </p:txBody>
      </p:sp>
      <p:sp>
        <p:nvSpPr>
          <p:cNvPr id="3182" name="Rectangle 110"/>
          <p:cNvSpPr>
            <a:spLocks noChangeArrowheads="1"/>
          </p:cNvSpPr>
          <p:nvPr/>
        </p:nvSpPr>
        <p:spPr bwMode="auto">
          <a:xfrm>
            <a:off x="382588" y="5470525"/>
            <a:ext cx="785812" cy="4572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Vision Clear &amp; Communicated</a:t>
            </a:r>
          </a:p>
        </p:txBody>
      </p:sp>
      <p:sp>
        <p:nvSpPr>
          <p:cNvPr id="3183" name="Rectangle 111"/>
          <p:cNvSpPr>
            <a:spLocks noChangeArrowheads="1"/>
          </p:cNvSpPr>
          <p:nvPr/>
        </p:nvSpPr>
        <p:spPr bwMode="auto">
          <a:xfrm>
            <a:off x="1325563" y="5470525"/>
            <a:ext cx="785812" cy="4572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Values </a:t>
            </a:r>
          </a:p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(Lived)</a:t>
            </a:r>
          </a:p>
        </p:txBody>
      </p:sp>
      <p:sp>
        <p:nvSpPr>
          <p:cNvPr id="3184" name="Rectangle 112"/>
          <p:cNvSpPr>
            <a:spLocks noChangeArrowheads="1"/>
          </p:cNvSpPr>
          <p:nvPr/>
        </p:nvSpPr>
        <p:spPr bwMode="auto">
          <a:xfrm>
            <a:off x="2268538" y="5470525"/>
            <a:ext cx="785812" cy="4572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Culture &amp; Alignment</a:t>
            </a:r>
          </a:p>
        </p:txBody>
      </p:sp>
      <p:sp>
        <p:nvSpPr>
          <p:cNvPr id="3185" name="Rectangle 113"/>
          <p:cNvSpPr>
            <a:spLocks noChangeArrowheads="1"/>
          </p:cNvSpPr>
          <p:nvPr/>
        </p:nvSpPr>
        <p:spPr bwMode="auto">
          <a:xfrm>
            <a:off x="3211513" y="5470525"/>
            <a:ext cx="785812" cy="457200"/>
          </a:xfrm>
          <a:prstGeom prst="rect">
            <a:avLst/>
          </a:prstGeom>
          <a:solidFill>
            <a:srgbClr val="66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Skills / </a:t>
            </a:r>
          </a:p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Abilities</a:t>
            </a:r>
          </a:p>
        </p:txBody>
      </p:sp>
      <p:sp>
        <p:nvSpPr>
          <p:cNvPr id="3186" name="Rectangle 114"/>
          <p:cNvSpPr>
            <a:spLocks noChangeArrowheads="1"/>
          </p:cNvSpPr>
          <p:nvPr/>
        </p:nvSpPr>
        <p:spPr bwMode="auto">
          <a:xfrm>
            <a:off x="4156075" y="5470525"/>
            <a:ext cx="785813" cy="4572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Financial Incentives</a:t>
            </a:r>
          </a:p>
        </p:txBody>
      </p:sp>
      <p:sp>
        <p:nvSpPr>
          <p:cNvPr id="3187" name="Rectangle 115"/>
          <p:cNvSpPr>
            <a:spLocks noChangeArrowheads="1"/>
          </p:cNvSpPr>
          <p:nvPr/>
        </p:nvSpPr>
        <p:spPr bwMode="auto">
          <a:xfrm>
            <a:off x="5099050" y="5470525"/>
            <a:ext cx="785813" cy="4572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Resources</a:t>
            </a:r>
          </a:p>
        </p:txBody>
      </p:sp>
      <p:sp>
        <p:nvSpPr>
          <p:cNvPr id="3188" name="Rectangle 116"/>
          <p:cNvSpPr>
            <a:spLocks noChangeArrowheads="1"/>
          </p:cNvSpPr>
          <p:nvPr/>
        </p:nvSpPr>
        <p:spPr bwMode="auto">
          <a:xfrm>
            <a:off x="6986588" y="5470525"/>
            <a:ext cx="785812" cy="4572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Execution</a:t>
            </a:r>
          </a:p>
        </p:txBody>
      </p:sp>
      <p:sp>
        <p:nvSpPr>
          <p:cNvPr id="3189" name="Text Box 117"/>
          <p:cNvSpPr txBox="1">
            <a:spLocks noChangeArrowheads="1"/>
          </p:cNvSpPr>
          <p:nvPr/>
        </p:nvSpPr>
        <p:spPr bwMode="auto">
          <a:xfrm>
            <a:off x="1104900" y="5546725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90" name="Text Box 118"/>
          <p:cNvSpPr txBox="1">
            <a:spLocks noChangeArrowheads="1"/>
          </p:cNvSpPr>
          <p:nvPr/>
        </p:nvSpPr>
        <p:spPr bwMode="auto">
          <a:xfrm>
            <a:off x="2044700" y="5546725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91" name="Text Box 119"/>
          <p:cNvSpPr txBox="1">
            <a:spLocks noChangeArrowheads="1"/>
          </p:cNvSpPr>
          <p:nvPr/>
        </p:nvSpPr>
        <p:spPr bwMode="auto">
          <a:xfrm>
            <a:off x="2984500" y="5546725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92" name="Text Box 120"/>
          <p:cNvSpPr txBox="1">
            <a:spLocks noChangeArrowheads="1"/>
          </p:cNvSpPr>
          <p:nvPr/>
        </p:nvSpPr>
        <p:spPr bwMode="auto">
          <a:xfrm>
            <a:off x="3932238" y="5546725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93" name="Text Box 121"/>
          <p:cNvSpPr txBox="1">
            <a:spLocks noChangeArrowheads="1"/>
          </p:cNvSpPr>
          <p:nvPr/>
        </p:nvSpPr>
        <p:spPr bwMode="auto">
          <a:xfrm>
            <a:off x="4881563" y="5546725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194" name="Text Box 122"/>
          <p:cNvSpPr txBox="1">
            <a:spLocks noChangeArrowheads="1"/>
          </p:cNvSpPr>
          <p:nvPr/>
        </p:nvSpPr>
        <p:spPr bwMode="auto">
          <a:xfrm>
            <a:off x="5830888" y="5546725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-</a:t>
            </a:r>
          </a:p>
        </p:txBody>
      </p:sp>
      <p:sp>
        <p:nvSpPr>
          <p:cNvPr id="3195" name="Text Box 123"/>
          <p:cNvSpPr txBox="1">
            <a:spLocks noChangeArrowheads="1"/>
          </p:cNvSpPr>
          <p:nvPr/>
        </p:nvSpPr>
        <p:spPr bwMode="auto">
          <a:xfrm>
            <a:off x="7735888" y="5546725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=</a:t>
            </a:r>
          </a:p>
        </p:txBody>
      </p:sp>
      <p:sp>
        <p:nvSpPr>
          <p:cNvPr id="3196" name="Text Box 124"/>
          <p:cNvSpPr txBox="1">
            <a:spLocks noChangeArrowheads="1"/>
          </p:cNvSpPr>
          <p:nvPr/>
        </p:nvSpPr>
        <p:spPr bwMode="auto">
          <a:xfrm>
            <a:off x="7923213" y="5545138"/>
            <a:ext cx="14112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 b="1"/>
              <a:t>False Starts</a:t>
            </a:r>
          </a:p>
        </p:txBody>
      </p:sp>
      <p:sp>
        <p:nvSpPr>
          <p:cNvPr id="3197" name="Rectangle 125"/>
          <p:cNvSpPr>
            <a:spLocks noChangeArrowheads="1"/>
          </p:cNvSpPr>
          <p:nvPr/>
        </p:nvSpPr>
        <p:spPr bwMode="auto">
          <a:xfrm>
            <a:off x="382588" y="6019800"/>
            <a:ext cx="785812" cy="45720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Vision Clear &amp; Communicated</a:t>
            </a:r>
          </a:p>
        </p:txBody>
      </p:sp>
      <p:sp>
        <p:nvSpPr>
          <p:cNvPr id="3198" name="Rectangle 126"/>
          <p:cNvSpPr>
            <a:spLocks noChangeArrowheads="1"/>
          </p:cNvSpPr>
          <p:nvPr/>
        </p:nvSpPr>
        <p:spPr bwMode="auto">
          <a:xfrm>
            <a:off x="1325563" y="6019800"/>
            <a:ext cx="785812" cy="4572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Values </a:t>
            </a:r>
          </a:p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(Lived)</a:t>
            </a:r>
          </a:p>
        </p:txBody>
      </p:sp>
      <p:sp>
        <p:nvSpPr>
          <p:cNvPr id="3199" name="Rectangle 127"/>
          <p:cNvSpPr>
            <a:spLocks noChangeArrowheads="1"/>
          </p:cNvSpPr>
          <p:nvPr/>
        </p:nvSpPr>
        <p:spPr bwMode="auto">
          <a:xfrm>
            <a:off x="2268538" y="6019800"/>
            <a:ext cx="785812" cy="457200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chemeClr val="bg1"/>
                </a:solidFill>
                <a:latin typeface="Arial" charset="0"/>
              </a:rPr>
              <a:t>Culture &amp; Alignment</a:t>
            </a:r>
          </a:p>
        </p:txBody>
      </p:sp>
      <p:sp>
        <p:nvSpPr>
          <p:cNvPr id="3200" name="Rectangle 128"/>
          <p:cNvSpPr>
            <a:spLocks noChangeArrowheads="1"/>
          </p:cNvSpPr>
          <p:nvPr/>
        </p:nvSpPr>
        <p:spPr bwMode="auto">
          <a:xfrm>
            <a:off x="3211513" y="6019800"/>
            <a:ext cx="785812" cy="457200"/>
          </a:xfrm>
          <a:prstGeom prst="rect">
            <a:avLst/>
          </a:prstGeom>
          <a:solidFill>
            <a:srgbClr val="66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Skills / </a:t>
            </a:r>
          </a:p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Abilities</a:t>
            </a:r>
          </a:p>
        </p:txBody>
      </p:sp>
      <p:sp>
        <p:nvSpPr>
          <p:cNvPr id="3201" name="Rectangle 129"/>
          <p:cNvSpPr>
            <a:spLocks noChangeArrowheads="1"/>
          </p:cNvSpPr>
          <p:nvPr/>
        </p:nvSpPr>
        <p:spPr bwMode="auto">
          <a:xfrm>
            <a:off x="4156075" y="6019800"/>
            <a:ext cx="785813" cy="4572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Financial Incentives</a:t>
            </a:r>
          </a:p>
        </p:txBody>
      </p:sp>
      <p:sp>
        <p:nvSpPr>
          <p:cNvPr id="3202" name="Rectangle 130"/>
          <p:cNvSpPr>
            <a:spLocks noChangeArrowheads="1"/>
          </p:cNvSpPr>
          <p:nvPr/>
        </p:nvSpPr>
        <p:spPr bwMode="auto">
          <a:xfrm>
            <a:off x="5099050" y="6019800"/>
            <a:ext cx="785813" cy="457200"/>
          </a:xfrm>
          <a:prstGeom prst="rect">
            <a:avLst/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Resources</a:t>
            </a:r>
          </a:p>
        </p:txBody>
      </p:sp>
      <p:sp>
        <p:nvSpPr>
          <p:cNvPr id="3203" name="Rectangle 131"/>
          <p:cNvSpPr>
            <a:spLocks noChangeArrowheads="1"/>
          </p:cNvSpPr>
          <p:nvPr/>
        </p:nvSpPr>
        <p:spPr bwMode="auto">
          <a:xfrm>
            <a:off x="6042025" y="6019800"/>
            <a:ext cx="785813" cy="457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algn="ctr" eaLnBrk="1" hangingPunct="1"/>
            <a:r>
              <a:rPr lang="en-US" sz="900">
                <a:solidFill>
                  <a:srgbClr val="000000"/>
                </a:solidFill>
                <a:latin typeface="Arial" charset="0"/>
              </a:rPr>
              <a:t>Action Plan</a:t>
            </a:r>
          </a:p>
        </p:txBody>
      </p:sp>
      <p:sp>
        <p:nvSpPr>
          <p:cNvPr id="3204" name="Text Box 132"/>
          <p:cNvSpPr txBox="1">
            <a:spLocks noChangeArrowheads="1"/>
          </p:cNvSpPr>
          <p:nvPr/>
        </p:nvSpPr>
        <p:spPr bwMode="auto">
          <a:xfrm>
            <a:off x="1104900" y="6096000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205" name="Text Box 133"/>
          <p:cNvSpPr txBox="1">
            <a:spLocks noChangeArrowheads="1"/>
          </p:cNvSpPr>
          <p:nvPr/>
        </p:nvSpPr>
        <p:spPr bwMode="auto">
          <a:xfrm>
            <a:off x="2044700" y="6096000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206" name="Text Box 134"/>
          <p:cNvSpPr txBox="1">
            <a:spLocks noChangeArrowheads="1"/>
          </p:cNvSpPr>
          <p:nvPr/>
        </p:nvSpPr>
        <p:spPr bwMode="auto">
          <a:xfrm>
            <a:off x="2984500" y="6096000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207" name="Text Box 135"/>
          <p:cNvSpPr txBox="1">
            <a:spLocks noChangeArrowheads="1"/>
          </p:cNvSpPr>
          <p:nvPr/>
        </p:nvSpPr>
        <p:spPr bwMode="auto">
          <a:xfrm>
            <a:off x="3932238" y="6096000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208" name="Text Box 136"/>
          <p:cNvSpPr txBox="1">
            <a:spLocks noChangeArrowheads="1"/>
          </p:cNvSpPr>
          <p:nvPr/>
        </p:nvSpPr>
        <p:spPr bwMode="auto">
          <a:xfrm>
            <a:off x="4881563" y="6096000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209" name="Text Box 137"/>
          <p:cNvSpPr txBox="1">
            <a:spLocks noChangeArrowheads="1"/>
          </p:cNvSpPr>
          <p:nvPr/>
        </p:nvSpPr>
        <p:spPr bwMode="auto">
          <a:xfrm>
            <a:off x="5815013" y="6096000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210" name="Text Box 138"/>
          <p:cNvSpPr txBox="1">
            <a:spLocks noChangeArrowheads="1"/>
          </p:cNvSpPr>
          <p:nvPr/>
        </p:nvSpPr>
        <p:spPr bwMode="auto">
          <a:xfrm>
            <a:off x="7735888" y="6096000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=</a:t>
            </a:r>
          </a:p>
        </p:txBody>
      </p:sp>
      <p:sp>
        <p:nvSpPr>
          <p:cNvPr id="3211" name="Text Box 139"/>
          <p:cNvSpPr txBox="1">
            <a:spLocks noChangeArrowheads="1"/>
          </p:cNvSpPr>
          <p:nvPr/>
        </p:nvSpPr>
        <p:spPr bwMode="auto">
          <a:xfrm>
            <a:off x="7923213" y="6096000"/>
            <a:ext cx="12207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200" b="1"/>
              <a:t>Failure</a:t>
            </a:r>
          </a:p>
        </p:txBody>
      </p:sp>
      <p:sp>
        <p:nvSpPr>
          <p:cNvPr id="3212" name="Rectangle 140"/>
          <p:cNvSpPr>
            <a:spLocks noChangeArrowheads="1"/>
          </p:cNvSpPr>
          <p:nvPr/>
        </p:nvSpPr>
        <p:spPr bwMode="auto">
          <a:xfrm>
            <a:off x="390525" y="1363663"/>
            <a:ext cx="7392988" cy="18415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200" b="1">
                <a:solidFill>
                  <a:srgbClr val="000000"/>
                </a:solidFill>
              </a:rPr>
              <a:t>Components of Change</a:t>
            </a:r>
          </a:p>
        </p:txBody>
      </p:sp>
      <p:sp>
        <p:nvSpPr>
          <p:cNvPr id="3213" name="Rectangle 141"/>
          <p:cNvSpPr>
            <a:spLocks noChangeArrowheads="1"/>
          </p:cNvSpPr>
          <p:nvPr/>
        </p:nvSpPr>
        <p:spPr bwMode="auto">
          <a:xfrm>
            <a:off x="7948613" y="1363663"/>
            <a:ext cx="1036637" cy="18415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200" b="1">
                <a:solidFill>
                  <a:srgbClr val="000000"/>
                </a:solidFill>
              </a:rPr>
              <a:t>Result</a:t>
            </a:r>
          </a:p>
        </p:txBody>
      </p:sp>
      <p:sp>
        <p:nvSpPr>
          <p:cNvPr id="3214" name="Text Box 142"/>
          <p:cNvSpPr txBox="1">
            <a:spLocks noChangeArrowheads="1"/>
          </p:cNvSpPr>
          <p:nvPr/>
        </p:nvSpPr>
        <p:spPr bwMode="auto">
          <a:xfrm>
            <a:off x="2044700" y="2790825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215" name="Text Box 143"/>
          <p:cNvSpPr txBox="1">
            <a:spLocks noChangeArrowheads="1"/>
          </p:cNvSpPr>
          <p:nvPr/>
        </p:nvSpPr>
        <p:spPr bwMode="auto">
          <a:xfrm>
            <a:off x="2984500" y="3352800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216" name="Text Box 144"/>
          <p:cNvSpPr txBox="1">
            <a:spLocks noChangeArrowheads="1"/>
          </p:cNvSpPr>
          <p:nvPr/>
        </p:nvSpPr>
        <p:spPr bwMode="auto">
          <a:xfrm>
            <a:off x="3932238" y="3902075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217" name="Text Box 145"/>
          <p:cNvSpPr txBox="1">
            <a:spLocks noChangeArrowheads="1"/>
          </p:cNvSpPr>
          <p:nvPr/>
        </p:nvSpPr>
        <p:spPr bwMode="auto">
          <a:xfrm>
            <a:off x="4881563" y="4449763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218" name="Text Box 146"/>
          <p:cNvSpPr txBox="1">
            <a:spLocks noChangeArrowheads="1"/>
          </p:cNvSpPr>
          <p:nvPr/>
        </p:nvSpPr>
        <p:spPr bwMode="auto">
          <a:xfrm>
            <a:off x="5815013" y="4999038"/>
            <a:ext cx="2460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219" name="Text Box 147"/>
          <p:cNvSpPr txBox="1">
            <a:spLocks noChangeArrowheads="1"/>
          </p:cNvSpPr>
          <p:nvPr/>
        </p:nvSpPr>
        <p:spPr bwMode="auto">
          <a:xfrm>
            <a:off x="6759575" y="5546725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220" name="Text Box 148"/>
          <p:cNvSpPr txBox="1">
            <a:spLocks noChangeArrowheads="1"/>
          </p:cNvSpPr>
          <p:nvPr/>
        </p:nvSpPr>
        <p:spPr bwMode="auto">
          <a:xfrm>
            <a:off x="6775450" y="6096000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-</a:t>
            </a:r>
          </a:p>
        </p:txBody>
      </p:sp>
      <p:sp>
        <p:nvSpPr>
          <p:cNvPr id="3221" name="Text Box 149"/>
          <p:cNvSpPr txBox="1">
            <a:spLocks noChangeArrowheads="1"/>
          </p:cNvSpPr>
          <p:nvPr/>
        </p:nvSpPr>
        <p:spPr bwMode="auto">
          <a:xfrm>
            <a:off x="1104900" y="2230438"/>
            <a:ext cx="2460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222" name="Text Box 150"/>
          <p:cNvSpPr txBox="1">
            <a:spLocks noChangeArrowheads="1"/>
          </p:cNvSpPr>
          <p:nvPr/>
        </p:nvSpPr>
        <p:spPr bwMode="auto">
          <a:xfrm>
            <a:off x="6629400" y="6553200"/>
            <a:ext cx="251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4763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1100">
                <a:cs typeface="Arial" charset="0"/>
              </a:rPr>
              <a:t>© 2007 Spencer, Shenk &amp; Capers</a:t>
            </a:r>
            <a:endParaRPr lang="en-US" sz="2000" b="1" i="1" u="sng">
              <a:solidFill>
                <a:srgbClr val="E5405D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402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161261" y="274638"/>
            <a:ext cx="8818957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Force Field </a:t>
            </a:r>
            <a:r>
              <a:rPr lang="en-US" dirty="0" smtClean="0">
                <a:latin typeface="+mn-lt"/>
              </a:rPr>
              <a:t>Analysis: Critical </a:t>
            </a:r>
            <a:r>
              <a:rPr lang="en-US" dirty="0">
                <a:latin typeface="+mn-lt"/>
              </a:rPr>
              <a:t>Components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800000"/>
                </a:solidFill>
              </a:rPr>
              <a:t>Desired Change</a:t>
            </a:r>
          </a:p>
          <a:p>
            <a:r>
              <a:rPr lang="en-US" dirty="0">
                <a:solidFill>
                  <a:srgbClr val="800000"/>
                </a:solidFill>
              </a:rPr>
              <a:t>Driving Forces –Favoring Change</a:t>
            </a:r>
          </a:p>
          <a:p>
            <a:r>
              <a:rPr lang="en-US" dirty="0">
                <a:solidFill>
                  <a:srgbClr val="800000"/>
                </a:solidFill>
              </a:rPr>
              <a:t>Restraining Forces –Resisting Change</a:t>
            </a:r>
          </a:p>
          <a:p>
            <a:r>
              <a:rPr lang="en-US" dirty="0">
                <a:solidFill>
                  <a:srgbClr val="800000"/>
                </a:solidFill>
              </a:rPr>
              <a:t>Equilibrium or Current Status</a:t>
            </a:r>
          </a:p>
          <a:p>
            <a:pPr>
              <a:buFont typeface="Wingdings" charset="0"/>
              <a:buNone/>
            </a:pPr>
            <a:endParaRPr lang="en-US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693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400</Words>
  <Application>Microsoft Macintosh PowerPoint</Application>
  <PresentationFormat>On-screen Show (4:3)</PresentationFormat>
  <Paragraphs>201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OC 6443</vt:lpstr>
      <vt:lpstr>CHANGE MANAGEMENT</vt:lpstr>
      <vt:lpstr>PowerPoint Presentation</vt:lpstr>
      <vt:lpstr>Barriers to Change</vt:lpstr>
      <vt:lpstr>Tools to Facilitate Change</vt:lpstr>
      <vt:lpstr>Management of Complex Change: Critical Components</vt:lpstr>
      <vt:lpstr>Managing Complex Change</vt:lpstr>
      <vt:lpstr>Force Field Analysis: Critical Components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 6443</dc:title>
  <dc:creator>Ken Rossi</dc:creator>
  <cp:lastModifiedBy>Yongchai Raksapol</cp:lastModifiedBy>
  <cp:revision>8</cp:revision>
  <dcterms:created xsi:type="dcterms:W3CDTF">2016-02-22T21:51:43Z</dcterms:created>
  <dcterms:modified xsi:type="dcterms:W3CDTF">2016-05-07T12:00:47Z</dcterms:modified>
</cp:coreProperties>
</file>